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0" r:id="rId17"/>
    <p:sldId id="286"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5AA0"/>
    <a:srgbClr val="006600"/>
    <a:srgbClr val="FF9900"/>
    <a:srgbClr val="A7B218"/>
    <a:srgbClr val="FF9999"/>
    <a:srgbClr val="FF00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p:cViewPr varScale="1">
        <p:scale>
          <a:sx n="103" d="100"/>
          <a:sy n="103" d="100"/>
        </p:scale>
        <p:origin x="1098"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25/01/2015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35339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25/01/2015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56219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25/01/2015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650448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25/01/2015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450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DA3A7C-CF3E-4424-8885-34AAEFF57FB1}" type="datetimeFigureOut">
              <a:rPr lang="fr-FR" smtClean="0"/>
              <a:t>25/01/2015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27244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A2DA3A7C-CF3E-4424-8885-34AAEFF57FB1}" type="datetimeFigureOut">
              <a:rPr lang="fr-FR" smtClean="0"/>
              <a:t>25/01/2015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3691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A2DA3A7C-CF3E-4424-8885-34AAEFF57FB1}" type="datetimeFigureOut">
              <a:rPr lang="fr-FR" smtClean="0"/>
              <a:t>25/01/2015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010222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A2DA3A7C-CF3E-4424-8885-34AAEFF57FB1}" type="datetimeFigureOut">
              <a:rPr lang="fr-FR" smtClean="0"/>
              <a:t>25/01/2015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388385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DA3A7C-CF3E-4424-8885-34AAEFF57FB1}" type="datetimeFigureOut">
              <a:rPr lang="fr-FR" smtClean="0"/>
              <a:t>25/01/2015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92505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25/01/2015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75625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25/01/2015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2081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A3A7C-CF3E-4424-8885-34AAEFF57FB1}" type="datetimeFigureOut">
              <a:rPr lang="fr-FR" smtClean="0"/>
              <a:t>25/01/2015</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89D1A-E8AC-4410-B20D-A7FCC60E5C50}" type="slidenum">
              <a:rPr lang="fr-FR" smtClean="0"/>
              <a:t>‹#›</a:t>
            </a:fld>
            <a:endParaRPr lang="fr-FR"/>
          </a:p>
        </p:txBody>
      </p:sp>
    </p:spTree>
    <p:extLst>
      <p:ext uri="{BB962C8B-B14F-4D97-AF65-F5344CB8AC3E}">
        <p14:creationId xmlns:p14="http://schemas.microsoft.com/office/powerpoint/2010/main" val="253717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27384"/>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p:txBody>
          <a:bodyPr>
            <a:normAutofit fontScale="90000"/>
          </a:bodyPr>
          <a:lstStyle/>
          <a:p>
            <a:r>
              <a:rPr lang="en-GB"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The Dedicated and the Devious</a:t>
            </a:r>
            <a:r>
              <a:rPr lang="en-GB" dirty="0" smtClean="0">
                <a:solidFill>
                  <a:schemeClr val="tx2">
                    <a:lumMod val="75000"/>
                  </a:schemeClr>
                </a:solidFill>
              </a:rPr>
              <a:t/>
            </a:r>
            <a:br>
              <a:rPr lang="en-GB" dirty="0" smtClean="0">
                <a:solidFill>
                  <a:schemeClr val="tx2">
                    <a:lumMod val="75000"/>
                  </a:schemeClr>
                </a:solidFill>
              </a:rPr>
            </a:br>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79004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523220"/>
          </a:xfrm>
          <a:prstGeom prst="rect">
            <a:avLst/>
          </a:prstGeom>
          <a:noFill/>
        </p:spPr>
        <p:txBody>
          <a:bodyPr wrap="square" rtlCol="0">
            <a:spAutoFit/>
          </a:bodyPr>
          <a:lstStyle/>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endParaRPr lang="en-GB" sz="2800" b="1" dirty="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67034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830997"/>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endParaRPr lang="en-GB" sz="2800" b="1" dirty="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169926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1138773"/>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endParaRPr lang="en-GB" sz="2800" b="1" dirty="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833754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1877437"/>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Biblical lessons:</a:t>
            </a:r>
          </a:p>
          <a:p>
            <a:pPr marL="914400" lvl="1" indent="-457200">
              <a:buClr>
                <a:srgbClr val="0070C0"/>
              </a:buClr>
              <a:buSzPct val="50000"/>
              <a:buFont typeface="Wingdings" panose="05000000000000000000" pitchFamily="2" charset="2"/>
              <a:buChar char="Ø"/>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about ourselves – Psalm 139:23-24</a:t>
            </a:r>
            <a:endParaRPr lang="en-GB" sz="28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177400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2185214"/>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Biblical lessons:</a:t>
            </a:r>
          </a:p>
          <a:p>
            <a:pPr marL="914400" lvl="1" indent="-457200">
              <a:buClr>
                <a:srgbClr val="0070C0"/>
              </a:buClr>
              <a:buSzPct val="50000"/>
              <a:buFont typeface="Wingdings" panose="05000000000000000000" pitchFamily="2" charset="2"/>
              <a:buChar char="Ø"/>
            </a:pPr>
            <a:r>
              <a:rPr lang="en-GB" sz="20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about ourselves – Psalm 139:23-24</a:t>
            </a:r>
          </a:p>
          <a:p>
            <a:pPr marL="914400" lvl="1" indent="-457200">
              <a:buClr>
                <a:srgbClr val="0070C0"/>
              </a:buClr>
              <a:buSzPct val="50000"/>
              <a:buFont typeface="Wingdings" panose="05000000000000000000" pitchFamily="2" charset="2"/>
              <a:buChar char="Ø"/>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from Scripture – Romans 12:17-21</a:t>
            </a:r>
          </a:p>
        </p:txBody>
      </p:sp>
    </p:spTree>
    <p:extLst>
      <p:ext uri="{BB962C8B-B14F-4D97-AF65-F5344CB8AC3E}">
        <p14:creationId xmlns:p14="http://schemas.microsoft.com/office/powerpoint/2010/main" val="3016106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2492990"/>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Biblical lessons:</a:t>
            </a:r>
          </a:p>
          <a:p>
            <a:pPr marL="914400" lvl="1" indent="-457200">
              <a:buClr>
                <a:srgbClr val="0070C0"/>
              </a:buClr>
              <a:buSzPct val="50000"/>
              <a:buFont typeface="Wingdings" panose="05000000000000000000" pitchFamily="2" charset="2"/>
              <a:buChar char="Ø"/>
            </a:pPr>
            <a:r>
              <a:rPr lang="en-GB" sz="20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about ourselves – Psalm 139:23-24</a:t>
            </a:r>
          </a:p>
          <a:p>
            <a:pPr marL="914400" lvl="1" indent="-457200">
              <a:buClr>
                <a:srgbClr val="0070C0"/>
              </a:buClr>
              <a:buSzPct val="50000"/>
              <a:buFont typeface="Wingdings" panose="05000000000000000000" pitchFamily="2" charset="2"/>
              <a:buChar char="Ø"/>
            </a:pPr>
            <a:r>
              <a:rPr lang="en-GB" sz="20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from Scripture – Romans 12:17-21</a:t>
            </a:r>
          </a:p>
          <a:p>
            <a:pPr marL="914400" lvl="1" indent="-457200">
              <a:buClr>
                <a:srgbClr val="0070C0"/>
              </a:buClr>
              <a:buSzPct val="50000"/>
              <a:buFont typeface="Wingdings" panose="05000000000000000000" pitchFamily="2" charset="2"/>
              <a:buChar char="Ø"/>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Learn about God – Psalm 7</a:t>
            </a:r>
            <a:endParaRPr lang="en-GB" sz="28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406234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1754326"/>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Biblical lessons</a:t>
            </a:r>
          </a:p>
          <a:p>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Spurgeon’s advice: </a:t>
            </a:r>
          </a:p>
        </p:txBody>
      </p:sp>
      <p:sp>
        <p:nvSpPr>
          <p:cNvPr id="5" name="TextBox 4"/>
          <p:cNvSpPr txBox="1"/>
          <p:nvPr/>
        </p:nvSpPr>
        <p:spPr>
          <a:xfrm>
            <a:off x="251519" y="3791367"/>
            <a:ext cx="8640960" cy="3170099"/>
          </a:xfrm>
          <a:prstGeom prst="rect">
            <a:avLst/>
          </a:prstGeom>
          <a:noFill/>
        </p:spPr>
        <p:txBody>
          <a:bodyPr wrap="square" rtlCol="0">
            <a:spAutoFit/>
          </a:bodyPr>
          <a:lstStyle/>
          <a:p>
            <a:r>
              <a:rPr lang="en-GB" sz="2000" b="1" i="1" dirty="0">
                <a:ln>
                  <a:solidFill>
                    <a:schemeClr val="tx1"/>
                  </a:solidFill>
                </a:ln>
                <a:solidFill>
                  <a:srgbClr val="FF0000"/>
                </a:solidFill>
              </a:rPr>
              <a:t>“Your blameless life will be your best defence, and those who have seen it will not allow you to be condemned so readily as your slanderers expect... Standing as we do in a position which makes us choice targets for the devil and his allies, our best course is to defend our innocence by our silence and leave our reputation with </a:t>
            </a:r>
            <a:r>
              <a:rPr lang="en-GB" sz="2000" b="1" i="1" dirty="0" smtClean="0">
                <a:ln>
                  <a:solidFill>
                    <a:schemeClr val="tx1"/>
                  </a:solidFill>
                </a:ln>
                <a:solidFill>
                  <a:srgbClr val="FF0000"/>
                </a:solidFill>
              </a:rPr>
              <a:t>God…Yet </a:t>
            </a:r>
            <a:r>
              <a:rPr lang="en-GB" sz="2000" b="1" i="1" dirty="0">
                <a:ln>
                  <a:solidFill>
                    <a:schemeClr val="tx1"/>
                  </a:solidFill>
                </a:ln>
                <a:solidFill>
                  <a:srgbClr val="FF0000"/>
                </a:solidFill>
              </a:rPr>
              <a:t>there are exceptions to this general rule. When distinct, definite, public charges are made against a man he is bound to answer them, and answer them in the clearest and most open manner. To decline all investigation is in such a case practically to plead guilty, and whatever may be the mode of putting it, the general public ordinarily regard a refusal to reply as a proof of guilt</a:t>
            </a:r>
            <a:r>
              <a:rPr lang="en-GB" sz="2000" b="1" i="1" dirty="0" smtClean="0">
                <a:ln>
                  <a:solidFill>
                    <a:schemeClr val="tx1"/>
                  </a:solidFill>
                </a:ln>
                <a:solidFill>
                  <a:srgbClr val="FF0000"/>
                </a:solidFill>
              </a:rPr>
              <a:t>”.</a:t>
            </a:r>
            <a:endParaRPr lang="en-GB" sz="2000" dirty="0">
              <a:ln>
                <a:solidFill>
                  <a:schemeClr val="tx1"/>
                </a:solidFill>
              </a:ln>
              <a:solidFill>
                <a:srgbClr val="FF0000"/>
              </a:solidFill>
            </a:endParaRPr>
          </a:p>
        </p:txBody>
      </p:sp>
    </p:spTree>
    <p:extLst>
      <p:ext uri="{BB962C8B-B14F-4D97-AF65-F5344CB8AC3E}">
        <p14:creationId xmlns:p14="http://schemas.microsoft.com/office/powerpoint/2010/main" val="84080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2037041"/>
            <a:ext cx="8208912" cy="1754326"/>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An open letter</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Pernicious suggestions</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reaction</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Biblical </a:t>
            </a:r>
            <a:r>
              <a:rPr lang="en-GB" sz="20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lessons</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rPr>
              <a:t>Nehemiah’s response: </a:t>
            </a:r>
            <a:endParaRPr lang="en-GB" sz="2800" b="1" dirty="0" smtClean="0">
              <a:ln>
                <a:solidFill>
                  <a:schemeClr val="tx1"/>
                </a:solidFill>
              </a:ln>
              <a:solidFill>
                <a:schemeClr val="accent6">
                  <a:lumMod val="50000"/>
                </a:schemeClr>
              </a:solidFill>
              <a:effectLst>
                <a:glow rad="63500">
                  <a:schemeClr val="accent6">
                    <a:lumMod val="20000"/>
                    <a:lumOff val="80000"/>
                  </a:schemeClr>
                </a:glow>
                <a:outerShdw blurRad="38100" dist="38100" dir="2700000" algn="tl">
                  <a:srgbClr val="000000">
                    <a:alpha val="43137"/>
                  </a:srgbClr>
                </a:outerShdw>
              </a:effectLst>
            </a:endParaRPr>
          </a:p>
        </p:txBody>
      </p:sp>
      <p:sp>
        <p:nvSpPr>
          <p:cNvPr id="5" name="TextBox 4"/>
          <p:cNvSpPr txBox="1"/>
          <p:nvPr/>
        </p:nvSpPr>
        <p:spPr>
          <a:xfrm>
            <a:off x="251519" y="3791367"/>
            <a:ext cx="8640960" cy="400110"/>
          </a:xfrm>
          <a:prstGeom prst="rect">
            <a:avLst/>
          </a:prstGeom>
          <a:noFill/>
        </p:spPr>
        <p:txBody>
          <a:bodyPr wrap="square" rtlCol="0">
            <a:spAutoFit/>
          </a:bodyPr>
          <a:lstStyle/>
          <a:p>
            <a:endParaRPr lang="en-GB" sz="2000" dirty="0">
              <a:ln>
                <a:solidFill>
                  <a:schemeClr val="tx1"/>
                </a:solidFill>
              </a:ln>
              <a:solidFill>
                <a:srgbClr val="FF0000"/>
              </a:solidFill>
            </a:endParaRPr>
          </a:p>
        </p:txBody>
      </p:sp>
      <p:sp>
        <p:nvSpPr>
          <p:cNvPr id="7" name="TextBox 6"/>
          <p:cNvSpPr txBox="1"/>
          <p:nvPr/>
        </p:nvSpPr>
        <p:spPr>
          <a:xfrm>
            <a:off x="1115616" y="3791367"/>
            <a:ext cx="7776863" cy="523220"/>
          </a:xfrm>
          <a:prstGeom prst="rect">
            <a:avLst/>
          </a:prstGeom>
          <a:noFill/>
        </p:spPr>
        <p:txBody>
          <a:bodyPr wrap="square" rtlCol="0">
            <a:spAutoFit/>
          </a:bodyPr>
          <a:lstStyle/>
          <a:p>
            <a:r>
              <a:rPr lang="en-GB" sz="2800" b="1" i="1" dirty="0" smtClean="0">
                <a:ln>
                  <a:solidFill>
                    <a:schemeClr val="tx1"/>
                  </a:solidFill>
                </a:ln>
                <a:solidFill>
                  <a:srgbClr val="FF0000"/>
                </a:solidFill>
                <a:effectLst>
                  <a:glow rad="63500">
                    <a:srgbClr val="FFFF00"/>
                  </a:glow>
                </a:effectLst>
              </a:rPr>
              <a:t>“But now ô God, strengthen my hands” </a:t>
            </a:r>
            <a:r>
              <a:rPr lang="en-GB" sz="2800" b="1" dirty="0" smtClean="0">
                <a:ln>
                  <a:solidFill>
                    <a:schemeClr val="tx1"/>
                  </a:solidFill>
                </a:ln>
                <a:solidFill>
                  <a:srgbClr val="FF0000"/>
                </a:solidFill>
                <a:effectLst>
                  <a:glow rad="63500">
                    <a:srgbClr val="FFFF00"/>
                  </a:glow>
                </a:effectLst>
              </a:rPr>
              <a:t>(v.9)</a:t>
            </a:r>
            <a:endParaRPr lang="en-GB" sz="2800" b="1" i="1" dirty="0">
              <a:ln>
                <a:solidFill>
                  <a:schemeClr val="tx1"/>
                </a:solidFill>
              </a:ln>
              <a:solidFill>
                <a:srgbClr val="FF0000"/>
              </a:solidFill>
              <a:effectLst>
                <a:glow rad="63500">
                  <a:srgbClr val="FFFF00"/>
                </a:glow>
              </a:effectLst>
            </a:endParaRPr>
          </a:p>
        </p:txBody>
      </p:sp>
    </p:spTree>
    <p:extLst>
      <p:ext uri="{BB962C8B-B14F-4D97-AF65-F5344CB8AC3E}">
        <p14:creationId xmlns:p14="http://schemas.microsoft.com/office/powerpoint/2010/main" val="3251786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508105"/>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5" name="TextBox 4"/>
          <p:cNvSpPr txBox="1"/>
          <p:nvPr/>
        </p:nvSpPr>
        <p:spPr>
          <a:xfrm>
            <a:off x="683568" y="2344817"/>
            <a:ext cx="7992888" cy="523220"/>
          </a:xfrm>
          <a:prstGeom prst="rect">
            <a:avLst/>
          </a:prstGeom>
          <a:noFill/>
        </p:spPr>
        <p:txBody>
          <a:bodyPr wrap="square" rtlCol="0">
            <a:spAutoFit/>
          </a:bodyPr>
          <a:lstStyle/>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Shemaiah: prophet/priest (Ezra 2:60; Neh.10:8)</a:t>
            </a:r>
            <a:endParaRPr lang="en-GB" sz="2800" b="1" dirty="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55434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508105"/>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5" name="TextBox 4"/>
          <p:cNvSpPr txBox="1"/>
          <p:nvPr/>
        </p:nvSpPr>
        <p:spPr>
          <a:xfrm>
            <a:off x="683568" y="2344817"/>
            <a:ext cx="7992888" cy="830997"/>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Shemaiah: prophet/priest (Ezra 2:60; Neh.10:8)</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Pernicious suggestion - warning</a:t>
            </a:r>
            <a:endParaRPr lang="en-GB" sz="2800" b="1" dirty="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637625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5315"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348734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508105"/>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5" name="TextBox 4"/>
          <p:cNvSpPr txBox="1"/>
          <p:nvPr/>
        </p:nvSpPr>
        <p:spPr>
          <a:xfrm>
            <a:off x="683568" y="2344817"/>
            <a:ext cx="7992888" cy="3724096"/>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Shemaiah: prophet/priest (Ezra 2:60; Neh.10:8)</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Pernicious suggestion – warning</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Teaching of Scripture:</a:t>
            </a:r>
          </a:p>
          <a:p>
            <a:pPr marL="361950"/>
            <a:r>
              <a:rPr lang="en-GB" sz="2400" b="1" i="1" dirty="0" smtClean="0">
                <a:ln>
                  <a:solidFill>
                    <a:schemeClr val="tx1"/>
                  </a:solidFill>
                </a:ln>
                <a:solidFill>
                  <a:srgbClr val="FF0000"/>
                </a:solidFill>
                <a:effectLst>
                  <a:glow rad="63500">
                    <a:srgbClr val="FFFF00"/>
                  </a:glow>
                </a:effectLst>
              </a:rPr>
              <a:t>“</a:t>
            </a:r>
            <a:r>
              <a:rPr lang="en-GB" sz="2400" b="1" i="1" dirty="0">
                <a:ln>
                  <a:solidFill>
                    <a:schemeClr val="tx1"/>
                  </a:solidFill>
                </a:ln>
                <a:solidFill>
                  <a:srgbClr val="FF0000"/>
                </a:solidFill>
                <a:effectLst>
                  <a:glow rad="63500">
                    <a:srgbClr val="FFFF00"/>
                  </a:glow>
                </a:effectLst>
              </a:rPr>
              <a:t>I myself have selected your fellow Levites from among the Israelites as a gift to you, dedicated to the Lord to do the work at the Tent of Meeting. But only you and your sons may serve as priests in connection with everything at the altar and inside the curtain. I am giving you the service of the priesthood as a gift. Anyone else who comes near the sanctuary must be put to death.” </a:t>
            </a:r>
            <a:r>
              <a:rPr lang="en-GB" sz="2400" b="1" i="1" dirty="0" smtClean="0">
                <a:ln>
                  <a:solidFill>
                    <a:schemeClr val="tx1"/>
                  </a:solidFill>
                </a:ln>
                <a:solidFill>
                  <a:srgbClr val="FF0000"/>
                </a:solidFill>
                <a:effectLst>
                  <a:glow rad="63500">
                    <a:srgbClr val="FFFF00"/>
                  </a:glow>
                </a:effectLst>
              </a:rPr>
              <a:t> </a:t>
            </a:r>
            <a:r>
              <a:rPr lang="en-GB" sz="2400" b="1" dirty="0" smtClean="0">
                <a:ln>
                  <a:solidFill>
                    <a:schemeClr val="tx1"/>
                  </a:solidFill>
                </a:ln>
                <a:solidFill>
                  <a:srgbClr val="FF0000"/>
                </a:solidFill>
                <a:effectLst>
                  <a:glow rad="63500">
                    <a:srgbClr val="FFFF00"/>
                  </a:glow>
                </a:effectLst>
              </a:rPr>
              <a:t>(Numbers 18:6-7)</a:t>
            </a:r>
            <a:endParaRPr lang="en-GB" sz="2400" b="1" i="1" dirty="0">
              <a:ln>
                <a:solidFill>
                  <a:schemeClr val="tx1"/>
                </a:solidFill>
              </a:ln>
              <a:solidFill>
                <a:srgbClr val="FF0000"/>
              </a:solidFill>
              <a:effectLst>
                <a:glow rad="63500">
                  <a:srgbClr val="FFFF00"/>
                </a:glow>
              </a:effectLst>
            </a:endParaRPr>
          </a:p>
        </p:txBody>
      </p:sp>
    </p:spTree>
    <p:extLst>
      <p:ext uri="{BB962C8B-B14F-4D97-AF65-F5344CB8AC3E}">
        <p14:creationId xmlns:p14="http://schemas.microsoft.com/office/powerpoint/2010/main" val="3076852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508105"/>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5" name="TextBox 4"/>
          <p:cNvSpPr txBox="1"/>
          <p:nvPr/>
        </p:nvSpPr>
        <p:spPr>
          <a:xfrm>
            <a:off x="683568" y="2344817"/>
            <a:ext cx="8208912" cy="2185214"/>
          </a:xfrm>
          <a:prstGeom prst="rect">
            <a:avLst/>
          </a:prstGeom>
          <a:noFill/>
        </p:spPr>
        <p:txBody>
          <a:bodyPr wrap="square" rtlCol="0">
            <a:spAutoFit/>
          </a:bodyPr>
          <a:lstStyle/>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Shemaiah: prophet/priest (Ezra 2:60; Neh.10:8)</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Pernicious suggestion – warning</a:t>
            </a:r>
          </a:p>
          <a:p>
            <a:pPr marL="342900" indent="-342900">
              <a:buFont typeface="Arial" panose="020B0604020202020204" pitchFamily="34" charset="0"/>
              <a:buChar char="•"/>
            </a:pPr>
            <a:r>
              <a:rPr lang="en-GB" sz="20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Teaching of Scripture</a:t>
            </a:r>
          </a:p>
          <a:p>
            <a:pPr marL="342900" indent="-342900">
              <a:buFont typeface="Arial" panose="020B0604020202020204" pitchFamily="34" charset="0"/>
              <a:buChar char="•"/>
            </a:pPr>
            <a:r>
              <a:rPr lang="en-GB" sz="2800" b="1" dirty="0" smtClean="0">
                <a:ln>
                  <a:solidFill>
                    <a:schemeClr val="tx1"/>
                  </a:solidFill>
                </a:ln>
                <a:solidFill>
                  <a:schemeClr val="accent6">
                    <a:lumMod val="50000"/>
                  </a:schemeClr>
                </a:solidFill>
                <a:effectLst>
                  <a:glow rad="63500">
                    <a:schemeClr val="bg1"/>
                  </a:glow>
                  <a:outerShdw blurRad="38100" dist="38100" dir="2700000" algn="tl">
                    <a:srgbClr val="000000">
                      <a:alpha val="43137"/>
                    </a:srgbClr>
                  </a:outerShdw>
                </a:effectLst>
              </a:rPr>
              <a:t>Nehemiah’s response: </a:t>
            </a:r>
            <a:r>
              <a:rPr lang="en-GB" sz="2400" b="1" i="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“Should a man like me run away? Or should one like me go into the temple to save his life?        I will not go!” </a:t>
            </a:r>
            <a:r>
              <a:rPr lang="en-GB" sz="2400"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 (v.11)</a:t>
            </a:r>
            <a:endParaRPr lang="en-GB" sz="2400" b="1" dirty="0" smtClean="0">
              <a:ln>
                <a:solidFill>
                  <a:schemeClr val="tx1"/>
                </a:solidFill>
              </a:ln>
              <a:solidFill>
                <a:schemeClr val="accent6">
                  <a:lumMod val="50000"/>
                </a:schemeClr>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451834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4168487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523220"/>
          </a:xfrm>
          <a:prstGeom prst="rect">
            <a:avLst/>
          </a:prstGeom>
          <a:noFill/>
        </p:spPr>
        <p:txBody>
          <a:bodyPr wrap="square" rtlCol="0">
            <a:spAutoFit/>
          </a:bodyPr>
          <a:lstStyle/>
          <a:p>
            <a:pPr marL="361950" indent="-361950">
              <a:buFont typeface="Arial" panose="020B0604020202020204" pitchFamily="34" charset="0"/>
              <a:buChar char="•"/>
            </a:pPr>
            <a:r>
              <a:rPr lang="en-GB" sz="28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endParaRPr lang="en-GB" sz="2800" b="1" i="1" dirty="0">
              <a:ln>
                <a:solidFill>
                  <a:schemeClr val="tx1"/>
                </a:solidFill>
              </a:ln>
              <a:solidFill>
                <a:srgbClr val="C0000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4026484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830997"/>
          </a:xfrm>
          <a:prstGeom prst="rect">
            <a:avLst/>
          </a:prstGeom>
          <a:noFill/>
        </p:spPr>
        <p:txBody>
          <a:bodyPr wrap="square" rtlCol="0">
            <a:spAutoFit/>
          </a:bodyPr>
          <a:lstStyle/>
          <a:p>
            <a:pPr marL="361950" indent="-361950">
              <a:buFont typeface="Arial" panose="020B0604020202020204" pitchFamily="34" charset="0"/>
              <a:buChar char="•"/>
            </a:pPr>
            <a:r>
              <a:rPr lang="en-GB" sz="20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p>
          <a:p>
            <a:pPr marL="361950" indent="-361950">
              <a:buFont typeface="Arial" panose="020B0604020202020204" pitchFamily="34" charset="0"/>
              <a:buChar char="•"/>
            </a:pP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No Satanic respite!</a:t>
            </a:r>
            <a:endParaRPr lang="en-GB" sz="2800" b="1" dirty="0">
              <a:ln>
                <a:solidFill>
                  <a:schemeClr val="tx1"/>
                </a:solidFill>
              </a:ln>
              <a:solidFill>
                <a:srgbClr val="C0000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404501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1138773"/>
          </a:xfrm>
          <a:prstGeom prst="rect">
            <a:avLst/>
          </a:prstGeom>
          <a:noFill/>
        </p:spPr>
        <p:txBody>
          <a:bodyPr wrap="square" rtlCol="0">
            <a:spAutoFit/>
          </a:bodyPr>
          <a:lstStyle/>
          <a:p>
            <a:pPr marL="361950" indent="-361950">
              <a:buFont typeface="Arial" panose="020B0604020202020204" pitchFamily="34" charset="0"/>
              <a:buChar char="•"/>
            </a:pPr>
            <a:r>
              <a:rPr lang="en-GB" sz="20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No Satanic respite!</a:t>
            </a:r>
          </a:p>
          <a:p>
            <a:pPr marL="361950" indent="-361950">
              <a:buFont typeface="Arial" panose="020B0604020202020204" pitchFamily="34" charset="0"/>
              <a:buChar char="•"/>
            </a:pP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Compromise of nominal ‘believers’</a:t>
            </a:r>
            <a:endParaRPr lang="en-GB" sz="2800" b="1" dirty="0">
              <a:ln>
                <a:solidFill>
                  <a:schemeClr val="tx1"/>
                </a:solidFill>
              </a:ln>
              <a:solidFill>
                <a:srgbClr val="C0000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741730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1877437"/>
          </a:xfrm>
          <a:prstGeom prst="rect">
            <a:avLst/>
          </a:prstGeom>
          <a:noFill/>
        </p:spPr>
        <p:txBody>
          <a:bodyPr wrap="square" rtlCol="0">
            <a:spAutoFit/>
          </a:bodyPr>
          <a:lstStyle/>
          <a:p>
            <a:pPr marL="361950" indent="-361950">
              <a:buFont typeface="Arial" panose="020B0604020202020204" pitchFamily="34" charset="0"/>
              <a:buChar char="•"/>
            </a:pPr>
            <a:r>
              <a:rPr lang="en-GB" sz="20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No Satanic respite!</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Compromise of nominal ‘believers’</a:t>
            </a:r>
          </a:p>
          <a:p>
            <a:pPr marL="361950" indent="-361950">
              <a:buFont typeface="Arial" panose="020B0604020202020204" pitchFamily="34" charset="0"/>
              <a:buChar char="•"/>
            </a:pP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Two-pronged strategy</a:t>
            </a:r>
          </a:p>
          <a:p>
            <a:pPr marL="819150" lvl="1" indent="-361950">
              <a:buFont typeface="Arial" panose="020B0604020202020204" pitchFamily="34" charset="0"/>
              <a:buChar char="•"/>
            </a:pPr>
            <a:r>
              <a:rPr lang="en-GB" sz="24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Trade</a:t>
            </a:r>
            <a:endParaRPr lang="en-GB" sz="24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11996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2185214"/>
          </a:xfrm>
          <a:prstGeom prst="rect">
            <a:avLst/>
          </a:prstGeom>
          <a:noFill/>
        </p:spPr>
        <p:txBody>
          <a:bodyPr wrap="square" rtlCol="0">
            <a:spAutoFit/>
          </a:bodyPr>
          <a:lstStyle/>
          <a:p>
            <a:pPr marL="361950" indent="-361950">
              <a:buFont typeface="Arial" panose="020B0604020202020204" pitchFamily="34" charset="0"/>
              <a:buChar char="•"/>
            </a:pPr>
            <a:r>
              <a:rPr lang="en-GB" sz="20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No Satanic respite!</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Compromise of nominal ‘believers’</a:t>
            </a:r>
          </a:p>
          <a:p>
            <a:pPr marL="361950" indent="-361950">
              <a:buFont typeface="Arial" panose="020B0604020202020204" pitchFamily="34" charset="0"/>
              <a:buChar char="•"/>
            </a:pP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Two-pronged strategy</a:t>
            </a:r>
          </a:p>
          <a:p>
            <a:pPr marL="819150" lvl="1" indent="-361950">
              <a:buFont typeface="Arial" panose="020B0604020202020204" pitchFamily="34" charset="0"/>
              <a:buChar char="•"/>
            </a:pPr>
            <a:r>
              <a:rPr lang="en-GB" sz="24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Trade</a:t>
            </a:r>
          </a:p>
          <a:p>
            <a:pPr marL="819150" lvl="1" indent="-361950">
              <a:buFont typeface="Arial" panose="020B0604020202020204" pitchFamily="34" charset="0"/>
              <a:buChar char="•"/>
            </a:pPr>
            <a:r>
              <a:rPr lang="en-GB" sz="24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Marriage with unbelieving spouses</a:t>
            </a:r>
            <a:endParaRPr lang="en-GB" sz="2400" b="1" dirty="0">
              <a:ln>
                <a:solidFill>
                  <a:schemeClr val="tx1"/>
                </a:solidFill>
              </a:ln>
              <a:solidFill>
                <a:srgbClr val="0070C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29707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11560" y="2775704"/>
            <a:ext cx="8280920" cy="1754326"/>
          </a:xfrm>
          <a:prstGeom prst="rect">
            <a:avLst/>
          </a:prstGeom>
          <a:noFill/>
        </p:spPr>
        <p:txBody>
          <a:bodyPr wrap="square" rtlCol="0">
            <a:spAutoFit/>
          </a:bodyPr>
          <a:lstStyle/>
          <a:p>
            <a:pPr marL="361950" indent="-361950">
              <a:buFont typeface="Arial" panose="020B0604020202020204" pitchFamily="34" charset="0"/>
              <a:buChar char="•"/>
            </a:pPr>
            <a:r>
              <a:rPr lang="en-GB" sz="2000" b="1" i="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“Also in those days” </a:t>
            </a: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(v.17) – prophet’s opposition</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No Satanic respite!</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Compromise of nominal ‘believers’</a:t>
            </a:r>
          </a:p>
          <a:p>
            <a:pPr marL="361950" indent="-361950">
              <a:buFont typeface="Arial" panose="020B0604020202020204" pitchFamily="34" charset="0"/>
              <a:buChar char="•"/>
            </a:pPr>
            <a:r>
              <a:rPr lang="en-GB" sz="20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Two-pronged strategy</a:t>
            </a:r>
          </a:p>
          <a:p>
            <a:pPr marL="361950" indent="-361950">
              <a:buFont typeface="Arial" panose="020B0604020202020204" pitchFamily="34" charset="0"/>
              <a:buChar char="•"/>
            </a:pPr>
            <a:r>
              <a:rPr lang="en-GB" sz="2800" b="1" dirty="0" smtClean="0">
                <a:ln>
                  <a:solidFill>
                    <a:schemeClr val="tx1"/>
                  </a:solidFill>
                </a:ln>
                <a:solidFill>
                  <a:srgbClr val="C00000"/>
                </a:solidFill>
                <a:effectLst>
                  <a:glow rad="63500">
                    <a:schemeClr val="bg1"/>
                  </a:glow>
                  <a:outerShdw blurRad="38100" dist="38100" dir="2700000" algn="tl">
                    <a:srgbClr val="000000">
                      <a:alpha val="43137"/>
                    </a:srgbClr>
                  </a:outerShdw>
                </a:effectLst>
              </a:rPr>
              <a:t>Acute problems for Ezra &amp; Nehemiah – and today!</a:t>
            </a:r>
          </a:p>
        </p:txBody>
      </p:sp>
    </p:spTree>
    <p:extLst>
      <p:ext uri="{BB962C8B-B14F-4D97-AF65-F5344CB8AC3E}">
        <p14:creationId xmlns:p14="http://schemas.microsoft.com/office/powerpoint/2010/main" val="3957188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179512" y="2775704"/>
            <a:ext cx="8712968" cy="646331"/>
          </a:xfrm>
          <a:prstGeom prst="rect">
            <a:avLst/>
          </a:prstGeom>
          <a:noFill/>
        </p:spPr>
        <p:txBody>
          <a:bodyPr wrap="square" rtlCol="0">
            <a:spAutoFit/>
          </a:bodyPr>
          <a:lstStyle/>
          <a:p>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Lessons for today:</a:t>
            </a:r>
          </a:p>
        </p:txBody>
      </p:sp>
      <p:sp>
        <p:nvSpPr>
          <p:cNvPr id="5" name="TextBox 4"/>
          <p:cNvSpPr txBox="1"/>
          <p:nvPr/>
        </p:nvSpPr>
        <p:spPr>
          <a:xfrm>
            <a:off x="179512" y="3501008"/>
            <a:ext cx="8712968" cy="646331"/>
          </a:xfrm>
          <a:prstGeom prst="rect">
            <a:avLst/>
          </a:prstGeom>
          <a:noFill/>
        </p:spPr>
        <p:txBody>
          <a:bodyPr wrap="square" rtlCol="0">
            <a:spAutoFit/>
          </a:bodyPr>
          <a:lstStyle/>
          <a:p>
            <a:pPr marL="542925" indent="-542925"/>
            <a:r>
              <a:rPr lang="en-GB" sz="3600" b="1" dirty="0" smtClean="0">
                <a:ln>
                  <a:solidFill>
                    <a:schemeClr val="tx1"/>
                  </a:solidFill>
                </a:ln>
                <a:solidFill>
                  <a:srgbClr val="7030A0"/>
                </a:solidFill>
                <a:effectLst>
                  <a:glow rad="63500">
                    <a:schemeClr val="bg1"/>
                  </a:glow>
                  <a:outerShdw blurRad="38100" dist="38100" dir="2700000" algn="tl">
                    <a:srgbClr val="000000">
                      <a:alpha val="43137"/>
                    </a:srgbClr>
                  </a:outerShdw>
                </a:effectLst>
              </a:rPr>
              <a:t>1. 	Satan’s subtlety </a:t>
            </a:r>
            <a:endParaRPr lang="en-GB" sz="3600" b="1" dirty="0">
              <a:ln>
                <a:solidFill>
                  <a:schemeClr val="tx1"/>
                </a:solidFill>
              </a:ln>
              <a:solidFill>
                <a:srgbClr val="7030A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301111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488401"/>
            <a:ext cx="8064896" cy="523220"/>
          </a:xfrm>
          <a:prstGeom prst="rect">
            <a:avLst/>
          </a:prstGeom>
          <a:noFill/>
        </p:spPr>
        <p:txBody>
          <a:bodyPr wrap="square" rtlCol="0">
            <a:spAutoFit/>
          </a:bodyPr>
          <a:lstStyle/>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Invitation to “The Plain of Ono” (v.2) </a:t>
            </a:r>
            <a:endParaRPr lang="en-GB"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6468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9143999" cy="1938992"/>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p>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Intimidation: along came a priest (6:10-14)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Infiltration: the plot </a:t>
            </a:r>
            <a:r>
              <a:rPr lang="en-GB" sz="3600" b="1"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to undermine (6:15-19)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179512" y="2775704"/>
            <a:ext cx="8712968" cy="646331"/>
          </a:xfrm>
          <a:prstGeom prst="rect">
            <a:avLst/>
          </a:prstGeom>
          <a:noFill/>
        </p:spPr>
        <p:txBody>
          <a:bodyPr wrap="square" rtlCol="0">
            <a:spAutoFit/>
          </a:bodyPr>
          <a:lstStyle/>
          <a:p>
            <a:r>
              <a:rPr lang="en-GB" sz="3600" b="1" dirty="0" smtClean="0">
                <a:ln>
                  <a:solidFill>
                    <a:schemeClr val="tx1"/>
                  </a:solidFill>
                </a:ln>
                <a:solidFill>
                  <a:srgbClr val="0070C0"/>
                </a:solidFill>
                <a:effectLst>
                  <a:glow rad="63500">
                    <a:schemeClr val="bg1"/>
                  </a:glow>
                  <a:outerShdw blurRad="38100" dist="38100" dir="2700000" algn="tl">
                    <a:srgbClr val="000000">
                      <a:alpha val="43137"/>
                    </a:srgbClr>
                  </a:outerShdw>
                </a:effectLst>
              </a:rPr>
              <a:t>Lessons for today:</a:t>
            </a:r>
          </a:p>
        </p:txBody>
      </p:sp>
      <p:sp>
        <p:nvSpPr>
          <p:cNvPr id="5" name="TextBox 4"/>
          <p:cNvSpPr txBox="1"/>
          <p:nvPr/>
        </p:nvSpPr>
        <p:spPr>
          <a:xfrm>
            <a:off x="179512" y="3501008"/>
            <a:ext cx="8712968" cy="1077218"/>
          </a:xfrm>
          <a:prstGeom prst="rect">
            <a:avLst/>
          </a:prstGeom>
          <a:noFill/>
        </p:spPr>
        <p:txBody>
          <a:bodyPr wrap="square" rtlCol="0">
            <a:spAutoFit/>
          </a:bodyPr>
          <a:lstStyle/>
          <a:p>
            <a:pPr marL="542925" indent="-542925">
              <a:buAutoNum type="arabicPeriod"/>
            </a:pPr>
            <a:r>
              <a:rPr lang="en-GB" sz="2800" b="1" dirty="0" smtClean="0">
                <a:ln>
                  <a:solidFill>
                    <a:schemeClr val="tx1"/>
                  </a:solidFill>
                </a:ln>
                <a:solidFill>
                  <a:srgbClr val="7030A0"/>
                </a:solidFill>
                <a:effectLst>
                  <a:glow rad="63500">
                    <a:schemeClr val="bg1"/>
                  </a:glow>
                  <a:outerShdw blurRad="38100" dist="38100" dir="2700000" algn="tl">
                    <a:srgbClr val="000000">
                      <a:alpha val="43137"/>
                    </a:srgbClr>
                  </a:outerShdw>
                </a:effectLst>
              </a:rPr>
              <a:t>Satan’s subtlety</a:t>
            </a:r>
          </a:p>
          <a:p>
            <a:pPr marL="542925" indent="-542925">
              <a:buAutoNum type="arabicPeriod"/>
            </a:pPr>
            <a:r>
              <a:rPr lang="en-GB" sz="3600" b="1" dirty="0" smtClean="0">
                <a:ln>
                  <a:solidFill>
                    <a:schemeClr val="tx1"/>
                  </a:solidFill>
                </a:ln>
                <a:solidFill>
                  <a:srgbClr val="7030A0"/>
                </a:solidFill>
                <a:effectLst>
                  <a:glow rad="63500">
                    <a:schemeClr val="bg1"/>
                  </a:glow>
                  <a:outerShdw blurRad="38100" dist="38100" dir="2700000" algn="tl">
                    <a:srgbClr val="000000">
                      <a:alpha val="43137"/>
                    </a:srgbClr>
                  </a:outerShdw>
                </a:effectLst>
              </a:rPr>
              <a:t>The Lord’s sufficiency </a:t>
            </a:r>
            <a:endParaRPr lang="en-GB" sz="3600" b="1" dirty="0">
              <a:ln>
                <a:solidFill>
                  <a:schemeClr val="tx1"/>
                </a:solidFill>
              </a:ln>
              <a:solidFill>
                <a:srgbClr val="7030A0"/>
              </a:solidFill>
              <a:effectLst>
                <a:glow rad="635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158107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507451"/>
            <a:ext cx="8093470" cy="830997"/>
          </a:xfrm>
          <a:prstGeom prst="rect">
            <a:avLst/>
          </a:prstGeom>
          <a:noFill/>
        </p:spPr>
        <p:txBody>
          <a:bodyPr wrap="square" rtlCol="0">
            <a:spAutoFit/>
          </a:bodyPr>
          <a:lstStyle/>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Invitation to The Plain of Ono (v.2)</a:t>
            </a:r>
          </a:p>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“Scheming to harm me” – not prophetic insight </a:t>
            </a:r>
            <a:endParaRPr lang="en-GB"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200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8435" y="-16743"/>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tabLst>
                <a:tab pos="542925" algn="l"/>
              </a:tabLst>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478876"/>
            <a:ext cx="8064896" cy="1138773"/>
          </a:xfrm>
          <a:prstGeom prst="rect">
            <a:avLst/>
          </a:prstGeom>
          <a:noFill/>
        </p:spPr>
        <p:txBody>
          <a:bodyPr wrap="square" rtlCol="0">
            <a:spAutoFit/>
          </a:bodyPr>
          <a:lstStyle/>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Invitation to The Plain of Ono (v.2)</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“Scheming to harm me” – not prophetic insight</a:t>
            </a:r>
          </a:p>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Devious tempter </a:t>
            </a:r>
            <a:endParaRPr lang="en-GB"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0641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483043"/>
            <a:ext cx="8064896" cy="1446550"/>
          </a:xfrm>
          <a:prstGeom prst="rect">
            <a:avLst/>
          </a:prstGeom>
          <a:noFill/>
        </p:spPr>
        <p:txBody>
          <a:bodyPr wrap="square" rtlCol="0">
            <a:spAutoFit/>
          </a:bodyPr>
          <a:lstStyle/>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Invitation to The Plain of Ono (v.2)</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“Scheming to harm me” – not prophetic insight</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Devious tempter </a:t>
            </a:r>
          </a:p>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Repeated invitation</a:t>
            </a:r>
            <a:endParaRPr lang="en-GB"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5917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 y="8756"/>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483043"/>
            <a:ext cx="8064896" cy="1754326"/>
          </a:xfrm>
          <a:prstGeom prst="rect">
            <a:avLst/>
          </a:prstGeom>
          <a:noFill/>
        </p:spPr>
        <p:txBody>
          <a:bodyPr wrap="square" rtlCol="0">
            <a:spAutoFit/>
          </a:bodyPr>
          <a:lstStyle/>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Invitation to The Plain of Ono (v.2)</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“Scheming to harm me” – not prophetic insight</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Devious tempter </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Repeated invitation</a:t>
            </a:r>
          </a:p>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Firm response </a:t>
            </a:r>
            <a:r>
              <a:rPr lang="en-GB" sz="2400" b="1" dirty="0" smtClean="0">
                <a:solidFill>
                  <a:schemeClr val="accent2">
                    <a:lumMod val="75000"/>
                  </a:schemeClr>
                </a:solidFill>
                <a:effectLst>
                  <a:outerShdw blurRad="38100" dist="38100" dir="2700000" algn="tl">
                    <a:srgbClr val="000000">
                      <a:alpha val="43137"/>
                    </a:srgbClr>
                  </a:outerShdw>
                </a:effectLst>
              </a:rPr>
              <a:t>– </a:t>
            </a:r>
            <a:r>
              <a:rPr lang="en-GB" sz="2400" b="1" i="1" dirty="0" smtClean="0">
                <a:solidFill>
                  <a:srgbClr val="FF0000"/>
                </a:solidFill>
                <a:effectLst>
                  <a:glow rad="63500">
                    <a:srgbClr val="FFFF00"/>
                  </a:glow>
                  <a:outerShdw blurRad="38100" dist="38100" dir="2700000" algn="tl">
                    <a:srgbClr val="000000">
                      <a:alpha val="43137"/>
                    </a:srgbClr>
                  </a:outerShdw>
                </a:effectLst>
              </a:rPr>
              <a:t>“I am doing God’s work!”</a:t>
            </a:r>
            <a:endParaRPr lang="en-GB" sz="2400" b="1" dirty="0">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87481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646331"/>
          </a:xfrm>
          <a:prstGeom prst="rect">
            <a:avLst/>
          </a:prstGeom>
          <a:noFill/>
        </p:spPr>
        <p:txBody>
          <a:bodyPr wrap="square" rtlCol="0">
            <a:spAutoFit/>
          </a:bodyPr>
          <a:lstStyle/>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
        <p:nvSpPr>
          <p:cNvPr id="4" name="TextBox 3"/>
          <p:cNvSpPr txBox="1"/>
          <p:nvPr/>
        </p:nvSpPr>
        <p:spPr>
          <a:xfrm>
            <a:off x="683568" y="1483043"/>
            <a:ext cx="8064896" cy="2062103"/>
          </a:xfrm>
          <a:prstGeom prst="rect">
            <a:avLst/>
          </a:prstGeom>
          <a:noFill/>
        </p:spPr>
        <p:txBody>
          <a:bodyPr wrap="square" rtlCol="0">
            <a:spAutoFit/>
          </a:bodyPr>
          <a:lstStyle/>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Invitation to The Plain of Ono (v.2)</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“Scheming to harm me” – not prophetic insight</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Devious tempter </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Repeated invitation</a:t>
            </a:r>
          </a:p>
          <a:p>
            <a:pPr marL="285750" indent="-285750">
              <a:buFont typeface="Arial" panose="020B0604020202020204" pitchFamily="34" charset="0"/>
              <a:buChar char="•"/>
            </a:pPr>
            <a:r>
              <a:rPr lang="en-GB" sz="2000" b="1" dirty="0" smtClean="0">
                <a:solidFill>
                  <a:schemeClr val="accent2">
                    <a:lumMod val="75000"/>
                  </a:schemeClr>
                </a:solidFill>
                <a:effectLst>
                  <a:outerShdw blurRad="38100" dist="38100" dir="2700000" algn="tl">
                    <a:srgbClr val="000000">
                      <a:alpha val="43137"/>
                    </a:srgbClr>
                  </a:outerShdw>
                </a:effectLst>
              </a:rPr>
              <a:t>Firm response – </a:t>
            </a:r>
            <a:r>
              <a:rPr lang="en-GB" sz="2000" b="1" i="1" dirty="0" smtClean="0">
                <a:solidFill>
                  <a:srgbClr val="FF0000"/>
                </a:solidFill>
                <a:effectLst>
                  <a:glow rad="63500">
                    <a:srgbClr val="FFFF00"/>
                  </a:glow>
                  <a:outerShdw blurRad="38100" dist="38100" dir="2700000" algn="tl">
                    <a:srgbClr val="000000">
                      <a:alpha val="43137"/>
                    </a:srgbClr>
                  </a:outerShdw>
                </a:effectLst>
              </a:rPr>
              <a:t>“I am doing God’s work!”</a:t>
            </a:r>
          </a:p>
          <a:p>
            <a:pPr marL="285750" indent="-285750">
              <a:buFont typeface="Arial" panose="020B0604020202020204" pitchFamily="34" charset="0"/>
              <a:buChar char="•"/>
            </a:pPr>
            <a:r>
              <a:rPr lang="en-GB" sz="2800" b="1" dirty="0" smtClean="0">
                <a:solidFill>
                  <a:schemeClr val="accent2">
                    <a:lumMod val="75000"/>
                  </a:schemeClr>
                </a:solidFill>
                <a:effectLst>
                  <a:outerShdw blurRad="38100" dist="38100" dir="2700000" algn="tl">
                    <a:srgbClr val="000000">
                      <a:alpha val="43137"/>
                    </a:srgbClr>
                  </a:outerShdw>
                </a:effectLst>
              </a:rPr>
              <a:t>Priorities?</a:t>
            </a:r>
            <a:endParaRPr lang="en-GB" sz="2800" b="1"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42385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3999" cy="6858000"/>
          </a:xfrm>
          <a:prstGeom prst="rect">
            <a:avLst/>
          </a:prstGeom>
          <a:blipFill>
            <a:blip r:embed="rId3">
              <a:lum bright="70000" contrast="-70000"/>
            </a:blip>
            <a:tile tx="0" ty="0" sx="100000" sy="100000" flip="none" algn="tl"/>
          </a:blipFill>
        </p:spPr>
      </p:pic>
      <p:sp>
        <p:nvSpPr>
          <p:cNvPr id="3" name="Title 2"/>
          <p:cNvSpPr>
            <a:spLocks noGrp="1"/>
          </p:cNvSpPr>
          <p:nvPr>
            <p:ph type="title"/>
          </p:nvPr>
        </p:nvSpPr>
        <p:spPr>
          <a:xfrm>
            <a:off x="457200" y="274638"/>
            <a:ext cx="8229600" cy="634082"/>
          </a:xfrm>
        </p:spPr>
        <p:txBody>
          <a:bodyPr>
            <a:normAutofit/>
          </a:bodyPr>
          <a:lstStyle/>
          <a:p>
            <a:r>
              <a:rPr lang="en-GB" sz="2700" b="1" dirty="0" smtClean="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rPr>
              <a:t>Nehemiah 6:1-19</a:t>
            </a:r>
            <a:endParaRPr lang="en-GB" sz="2700" b="1" dirty="0">
              <a:ln>
                <a:solidFill>
                  <a:schemeClr val="tx1"/>
                </a:solidFill>
              </a:ln>
              <a:solidFill>
                <a:schemeClr val="tx2">
                  <a:lumMod val="75000"/>
                </a:schemeClr>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0" y="836712"/>
            <a:ext cx="8676456" cy="1077218"/>
          </a:xfrm>
          <a:prstGeom prst="rect">
            <a:avLst/>
          </a:prstGeom>
          <a:noFill/>
        </p:spPr>
        <p:txBody>
          <a:bodyPr wrap="square" rtlCol="0">
            <a:spAutoFit/>
          </a:bodyPr>
          <a:lstStyle/>
          <a:p>
            <a:pPr marL="542925" indent="-542925">
              <a:buFont typeface="+mj-lt"/>
              <a:buAutoNum type="arabicPeriod"/>
            </a:pPr>
            <a:r>
              <a:rPr lang="en-GB" sz="28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Intrigue : the plot to kidnap (6:1-4)</a:t>
            </a:r>
          </a:p>
          <a:p>
            <a:pPr marL="542925" indent="-542925">
              <a:buFont typeface="+mj-lt"/>
              <a:buAutoNum type="arabicPeriod"/>
            </a:pPr>
            <a:r>
              <a:rPr lang="en-GB" sz="3600" b="1" dirty="0" smtClean="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rPr>
              <a:t>Innuendo: the plot to malign (6:5-9)</a:t>
            </a:r>
            <a:endParaRPr lang="en-GB" sz="3600" b="1" dirty="0">
              <a:ln>
                <a:solidFill>
                  <a:schemeClr val="tx1"/>
                </a:solidFill>
              </a:ln>
              <a:solidFill>
                <a:srgbClr val="0070C0"/>
              </a:solidFill>
              <a:effectLst>
                <a:glow rad="63500">
                  <a:schemeClr val="accent6">
                    <a:lumMod val="20000"/>
                    <a:lumOff val="8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516616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4366</TotalTime>
  <Words>1449</Words>
  <Application>Microsoft Office PowerPoint</Application>
  <PresentationFormat>On-screen Show (4:3)</PresentationFormat>
  <Paragraphs>198</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Wingdings</vt:lpstr>
      <vt:lpstr>Office Theme</vt:lpstr>
      <vt:lpstr>The Dedicated and the Devious 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lpstr>Nehemiah 6:1-19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07 The dedicated and the Devious</dc:title>
  <dc:creator>Colin Howells</dc:creator>
  <cp:lastModifiedBy>Colin Howells</cp:lastModifiedBy>
  <cp:revision>230</cp:revision>
  <dcterms:created xsi:type="dcterms:W3CDTF">2011-03-31T09:44:47Z</dcterms:created>
  <dcterms:modified xsi:type="dcterms:W3CDTF">2015-01-25T08:47:19Z</dcterms:modified>
</cp:coreProperties>
</file>